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7"/>
  </p:notesMasterIdLst>
  <p:handoutMasterIdLst>
    <p:handoutMasterId r:id="rId18"/>
  </p:handoutMasterIdLst>
  <p:sldIdLst>
    <p:sldId id="256" r:id="rId5"/>
    <p:sldId id="344" r:id="rId6"/>
    <p:sldId id="358" r:id="rId7"/>
    <p:sldId id="370" r:id="rId8"/>
    <p:sldId id="361" r:id="rId9"/>
    <p:sldId id="368" r:id="rId10"/>
    <p:sldId id="365" r:id="rId11"/>
    <p:sldId id="364" r:id="rId12"/>
    <p:sldId id="366" r:id="rId13"/>
    <p:sldId id="367" r:id="rId14"/>
    <p:sldId id="355" r:id="rId15"/>
    <p:sldId id="305" r:id="rId16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4" autoAdjust="0"/>
    <p:restoredTop sz="94639" autoAdjust="0"/>
  </p:normalViewPr>
  <p:slideViewPr>
    <p:cSldViewPr snapToGrid="0">
      <p:cViewPr varScale="1">
        <p:scale>
          <a:sx n="92" d="100"/>
          <a:sy n="92" d="100"/>
        </p:scale>
        <p:origin x="200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F6A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0B6FD2-868D-1F8B-C474-3EC37996E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1EEEF-321A-0D2E-6D1A-F52BF7916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A6C02E-6600-4E23-DD7C-6ACEC5F6C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9D4D33-F23D-76A7-8B95-39766AC2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5B258-B828-5442-95C9-7C9D0585A224}" type="datetimeFigureOut">
              <a:rPr lang="it-IT" smtClean="0"/>
              <a:t>26/10/24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490E60-022B-C22A-3974-D50FC1F3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B9BEB4-D83E-0A49-026C-EADBF2CF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19C6-D88C-1141-BACE-B5D678D52D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02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6EAD1D-4C01-1BAB-5CDB-3DD3E2175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1" y="0"/>
            <a:ext cx="4822032" cy="685800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AC5125C-45DF-0CD0-3EED-51A932A67294}"/>
              </a:ext>
            </a:extLst>
          </p:cNvPr>
          <p:cNvSpPr txBox="1">
            <a:spLocks/>
          </p:cNvSpPr>
          <p:nvPr/>
        </p:nvSpPr>
        <p:spPr>
          <a:xfrm>
            <a:off x="5132070" y="735902"/>
            <a:ext cx="6617970" cy="322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2D4F9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LINEE GUIDA E ZONE D’OMBRA</a:t>
            </a:r>
          </a:p>
          <a:p>
            <a:pPr algn="ctr"/>
            <a:br>
              <a:rPr lang="it-IT" dirty="0"/>
            </a:br>
            <a:r>
              <a:rPr lang="it-IT" dirty="0"/>
              <a:t>Patologie di parete: intervento prima durante o dopo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B13F3752-9B0F-AA75-AE17-A504DC5D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7915" y="4730173"/>
            <a:ext cx="4526280" cy="1279652"/>
          </a:xfrm>
        </p:spPr>
        <p:txBody>
          <a:bodyPr lIns="91440" rIns="91440" rtlCol="0">
            <a:normAutofit fontScale="70000" lnSpcReduction="20000"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algn="ctr" rtl="0"/>
            <a:r>
              <a:rPr lang="it-IT" noProof="0" dirty="0"/>
              <a:t>Elisa Galfrascoli</a:t>
            </a:r>
          </a:p>
          <a:p>
            <a:pPr algn="ctr" rtl="0"/>
            <a:endParaRPr lang="it-IT" noProof="0" dirty="0"/>
          </a:p>
          <a:p>
            <a:pPr algn="ctr" rtl="0"/>
            <a:r>
              <a:rPr lang="it-IT" sz="1900" dirty="0"/>
              <a:t>fondazione IRCCS ca’ </a:t>
            </a:r>
            <a:r>
              <a:rPr lang="it-IT" sz="1900" dirty="0" err="1"/>
              <a:t>granda</a:t>
            </a:r>
            <a:r>
              <a:rPr lang="it-IT" sz="1900" dirty="0"/>
              <a:t> policlinico </a:t>
            </a:r>
            <a:r>
              <a:rPr lang="it-IT" sz="1900" dirty="0" err="1"/>
              <a:t>milano</a:t>
            </a:r>
            <a:endParaRPr lang="it-IT" sz="1900" noProof="0" dirty="0"/>
          </a:p>
        </p:txBody>
      </p:sp>
      <p:pic>
        <p:nvPicPr>
          <p:cNvPr id="1026" name="Picture 2" descr="Richiedi patrocinio e marchio | Policlinico di Milano">
            <a:extLst>
              <a:ext uri="{FF2B5EF4-FFF2-40B4-BE49-F238E27FC236}">
                <a16:creationId xmlns:a16="http://schemas.microsoft.com/office/drawing/2014/main" id="{3ADFF443-C49F-0300-C111-18E0671B4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9137" r="5668" b="18268"/>
          <a:stretch/>
        </p:blipFill>
        <p:spPr bwMode="auto">
          <a:xfrm>
            <a:off x="7869389" y="6274502"/>
            <a:ext cx="4308763" cy="5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3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A0BB4-4E12-CB83-CF61-A1A1EF29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31EF57-03F3-5559-4BD3-28868AC0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9842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Prima durante o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DOPO</a:t>
            </a:r>
            <a:r>
              <a:rPr lang="it-IT" dirty="0"/>
              <a:t>…?</a:t>
            </a:r>
            <a:br>
              <a:rPr lang="it-IT" dirty="0"/>
            </a:br>
            <a:r>
              <a:rPr lang="it-IT" dirty="0"/>
              <a:t>				</a:t>
            </a:r>
            <a:r>
              <a:rPr lang="it-IT" sz="3600" dirty="0"/>
              <a:t>BS First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4FF59B2-664A-35C0-BA3F-6692B69B5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294" y="2077432"/>
            <a:ext cx="4639736" cy="736282"/>
          </a:xfrm>
        </p:spPr>
        <p:txBody>
          <a:bodyPr/>
          <a:lstStyle/>
          <a:p>
            <a:pPr algn="ctr"/>
            <a:r>
              <a:rPr lang="it-IT" dirty="0"/>
              <a:t>PRO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CC7C9D-FE6D-CB39-07E8-1D56ED7C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7392" y="2782111"/>
            <a:ext cx="4639736" cy="2910821"/>
          </a:xfrm>
        </p:spPr>
        <p:txBody>
          <a:bodyPr/>
          <a:lstStyle/>
          <a:p>
            <a:r>
              <a:rPr lang="it-IT" dirty="0"/>
              <a:t>Miglior controllo comorbilità e BMI riduce rischio di recidiva e complicanze</a:t>
            </a:r>
          </a:p>
          <a:p>
            <a:r>
              <a:rPr lang="it-IT" dirty="0"/>
              <a:t>Intervento definitivo</a:t>
            </a:r>
          </a:p>
          <a:p>
            <a:r>
              <a:rPr lang="it-IT" dirty="0"/>
              <a:t>Controversa l’associazione all’intervento di </a:t>
            </a:r>
            <a:r>
              <a:rPr lang="it-IT" dirty="0" err="1"/>
              <a:t>dermoadipectomia</a:t>
            </a:r>
            <a:endParaRPr lang="it-IT" dirty="0"/>
          </a:p>
          <a:p>
            <a:endParaRPr lang="it-IT" dirty="0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5A9B7E23-2351-F989-2BEF-046B1C602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CONTRO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A740043-DE17-040F-42B8-36FCCC2E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30708" y="2813714"/>
            <a:ext cx="4639736" cy="2910821"/>
          </a:xfrm>
        </p:spPr>
        <p:txBody>
          <a:bodyPr/>
          <a:lstStyle/>
          <a:p>
            <a:r>
              <a:rPr lang="it-IT" dirty="0"/>
              <a:t>Rischio di fallimento della terapia conservativa con complicanze legate alla presenza dell’ernia</a:t>
            </a:r>
          </a:p>
          <a:p>
            <a:r>
              <a:rPr lang="it-IT" dirty="0"/>
              <a:t>Rischio di deiscenza anastomotica se occlusione precoce post-operatoria in interventi diversi dalla SG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1F41F1-3246-6E20-87AC-8248FF7EBDC9}"/>
              </a:ext>
            </a:extLst>
          </p:cNvPr>
          <p:cNvSpPr txBox="1"/>
          <p:nvPr/>
        </p:nvSpPr>
        <p:spPr>
          <a:xfrm>
            <a:off x="1731526" y="5653651"/>
            <a:ext cx="8789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E’ sempre da preferire se paziente e caratteristiche dell’ernia lo consentono</a:t>
            </a: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4AEE8E4E-B837-6AF7-5D0C-C0EE2BA35F9D}"/>
              </a:ext>
            </a:extLst>
          </p:cNvPr>
          <p:cNvSpPr/>
          <p:nvPr/>
        </p:nvSpPr>
        <p:spPr>
          <a:xfrm>
            <a:off x="461437" y="5695837"/>
            <a:ext cx="997692" cy="33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Il timing perfetto per una campagna di equity crowdfunding">
            <a:extLst>
              <a:ext uri="{FF2B5EF4-FFF2-40B4-BE49-F238E27FC236}">
                <a16:creationId xmlns:a16="http://schemas.microsoft.com/office/drawing/2014/main" id="{B74DA259-5895-165E-42C7-1C3612F4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80" y="294753"/>
            <a:ext cx="3571180" cy="17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8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5098" y="249952"/>
            <a:ext cx="8825659" cy="706964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CONCLUSIONI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48763" y="1142605"/>
            <a:ext cx="10505856" cy="2601770"/>
          </a:xfrm>
        </p:spPr>
        <p:txBody>
          <a:bodyPr>
            <a:noAutofit/>
          </a:bodyPr>
          <a:lstStyle/>
          <a:p>
            <a:r>
              <a:rPr lang="it-IT" sz="2200" dirty="0">
                <a:solidFill>
                  <a:schemeClr val="tx1"/>
                </a:solidFill>
              </a:rPr>
              <a:t>La presenza di dati contrastanti in letteratura e la mancanza di studi randomizzati non aiuta la creazione di flow-chart decisionali</a:t>
            </a:r>
          </a:p>
          <a:p>
            <a:r>
              <a:rPr lang="it-IT" sz="2200" dirty="0">
                <a:solidFill>
                  <a:schemeClr val="tx1"/>
                </a:solidFill>
              </a:rPr>
              <a:t>L’equipe chirurgica deve essere esperta sia di chirurgia di parete che di chirurgia bariatrica</a:t>
            </a:r>
          </a:p>
          <a:p>
            <a:r>
              <a:rPr lang="it-IT" sz="2200" dirty="0">
                <a:solidFill>
                  <a:schemeClr val="tx1"/>
                </a:solidFill>
              </a:rPr>
              <a:t>Il processo decisionale attualmente è difficile e non univoco, bisogna considerare tutti gli aspetti del paziente e le </a:t>
            </a:r>
            <a:r>
              <a:rPr lang="it-IT" sz="2200" dirty="0" err="1">
                <a:solidFill>
                  <a:schemeClr val="tx1"/>
                </a:solidFill>
              </a:rPr>
              <a:t>caratterisctiche</a:t>
            </a:r>
            <a:r>
              <a:rPr lang="it-IT" sz="2200" dirty="0">
                <a:solidFill>
                  <a:schemeClr val="tx1"/>
                </a:solidFill>
              </a:rPr>
              <a:t> dell’ernia e valutare rischi e benefici caso per caso… </a:t>
            </a:r>
            <a:endParaRPr lang="it-IT" sz="4000" b="1" spc="-50" dirty="0">
              <a:solidFill>
                <a:schemeClr val="tx1"/>
              </a:solidFill>
              <a:ea typeface="+mj-ea"/>
              <a:cs typeface="+mj-cs"/>
            </a:endParaRPr>
          </a:p>
          <a:p>
            <a:endParaRPr lang="it-IT" sz="4000" b="1" spc="-5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8E1A12E-C5C3-58F4-71E7-C66535F6E866}"/>
              </a:ext>
            </a:extLst>
          </p:cNvPr>
          <p:cNvSpPr txBox="1"/>
          <p:nvPr/>
        </p:nvSpPr>
        <p:spPr>
          <a:xfrm>
            <a:off x="4821382" y="3576121"/>
            <a:ext cx="356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accent3">
                    <a:lumMod val="75000"/>
                  </a:schemeClr>
                </a:solidFill>
              </a:rPr>
              <a:t>IDEALMENTE…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6EB667-2172-0C22-7DF5-F24F7CCE4526}"/>
              </a:ext>
            </a:extLst>
          </p:cNvPr>
          <p:cNvSpPr txBox="1"/>
          <p:nvPr/>
        </p:nvSpPr>
        <p:spPr>
          <a:xfrm>
            <a:off x="706580" y="4558146"/>
            <a:ext cx="11202694" cy="2071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200" dirty="0"/>
              <a:t>Bisognerebbe preferire un approccio in due step, ritardando la riparazione dell’ernia dopo la procedura bariatrica, quando la riparazione può considerarsi definitiva e il paziente ha ridotto le comorbilità e i fattori di rischio correlati all’obesità.</a:t>
            </a:r>
          </a:p>
          <a:p>
            <a:pPr>
              <a:lnSpc>
                <a:spcPct val="150000"/>
              </a:lnSpc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724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86EAD1D-4C01-1BAB-5CDB-3DD3E2175C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4906" cy="457231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AC5125C-45DF-0CD0-3EED-51A932A67294}"/>
              </a:ext>
            </a:extLst>
          </p:cNvPr>
          <p:cNvSpPr txBox="1">
            <a:spLocks/>
          </p:cNvSpPr>
          <p:nvPr/>
        </p:nvSpPr>
        <p:spPr>
          <a:xfrm>
            <a:off x="1607453" y="349224"/>
            <a:ext cx="6617970" cy="322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spc="-50" baseline="0">
                <a:solidFill>
                  <a:srgbClr val="2D4F9B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GRAZIE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B13F3752-9B0F-AA75-AE17-A504DC5D2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90124" y="5432861"/>
            <a:ext cx="4526280" cy="569647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algn="ctr" rtl="0"/>
            <a:r>
              <a:rPr lang="it-IT" sz="2000" noProof="0" dirty="0"/>
              <a:t>Elisa Galfrascoli</a:t>
            </a:r>
          </a:p>
        </p:txBody>
      </p:sp>
      <p:pic>
        <p:nvPicPr>
          <p:cNvPr id="1026" name="Picture 2" descr="Richiedi patrocinio e marchio | Policlinico di Milano">
            <a:extLst>
              <a:ext uri="{FF2B5EF4-FFF2-40B4-BE49-F238E27FC236}">
                <a16:creationId xmlns:a16="http://schemas.microsoft.com/office/drawing/2014/main" id="{3ADFF443-C49F-0300-C111-18E0671B41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" t="19137" r="5668" b="18268"/>
          <a:stretch/>
        </p:blipFill>
        <p:spPr bwMode="auto">
          <a:xfrm>
            <a:off x="7821444" y="6240238"/>
            <a:ext cx="4308763" cy="56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631724F-01E8-10E5-81D1-A4E552579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687" y="239867"/>
            <a:ext cx="4858857" cy="3644144"/>
          </a:xfrm>
          <a:prstGeom prst="rect">
            <a:avLst/>
          </a:prstGeom>
        </p:spPr>
      </p:pic>
      <p:pic>
        <p:nvPicPr>
          <p:cNvPr id="7172" name="Picture 4" descr="Il nuovo Policlinico di Milano - Niiprogetti.it">
            <a:extLst>
              <a:ext uri="{FF2B5EF4-FFF2-40B4-BE49-F238E27FC236}">
                <a16:creationId xmlns:a16="http://schemas.microsoft.com/office/drawing/2014/main" id="{6AEB5C6B-28EB-4EFE-3CB2-4A57DC1E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552" y="4351163"/>
            <a:ext cx="4104432" cy="24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7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649" y="24357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ERNIE DI PARETE E OBESITA’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D86754-019F-CE94-B542-C4532D87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855" y="2216728"/>
            <a:ext cx="11198709" cy="4397700"/>
          </a:xfr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BMI &gt; 30 kg/m</a:t>
            </a:r>
            <a:r>
              <a:rPr lang="en-US" sz="2000" b="0" strike="noStrike" spc="-1" baseline="33000" dirty="0">
                <a:solidFill>
                  <a:schemeClr val="tx1"/>
                </a:solidFill>
                <a:ea typeface="Noto Sans CJK SC"/>
              </a:rPr>
              <a:t>2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: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rischio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di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sviluppare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un’ernia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dopo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intervento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chirurgico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raddoppiato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(Fisher et al. Ann Surg. 2016)</a:t>
            </a:r>
            <a:endParaRPr lang="en-US" sz="1200" b="0" i="1" strike="noStrike" spc="-1" dirty="0">
              <a:solidFill>
                <a:schemeClr val="tx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BMI &gt;25 kg/m</a:t>
            </a:r>
            <a:r>
              <a:rPr lang="en-US" sz="2000" b="0" strike="noStrike" spc="-1" baseline="33000" dirty="0">
                <a:solidFill>
                  <a:schemeClr val="tx1"/>
                </a:solidFill>
                <a:ea typeface="Noto Sans CJK SC"/>
              </a:rPr>
              <a:t>2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: il secondo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maggior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fattore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di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rischio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(SSI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è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il primo)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</a:t>
            </a:r>
            <a:r>
              <a:rPr lang="en-US" sz="1200" b="0" i="1" strike="noStrike" spc="-1" dirty="0" err="1">
                <a:solidFill>
                  <a:schemeClr val="tx1"/>
                </a:solidFill>
                <a:ea typeface="Noto Sans CJK SC"/>
              </a:rPr>
              <a:t>Itatsu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 K et al. Br J Surg. 2014)</a:t>
            </a:r>
            <a:endParaRPr lang="en-US" sz="1200" b="0" i="1" strike="noStrike" spc="-1" dirty="0">
              <a:solidFill>
                <a:schemeClr val="tx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BMI &gt;25 kg/m</a:t>
            </a:r>
            <a:r>
              <a:rPr lang="en-US" sz="2000" b="0" strike="noStrike" spc="-1" baseline="33000" dirty="0">
                <a:solidFill>
                  <a:schemeClr val="tx1"/>
                </a:solidFill>
                <a:ea typeface="Noto Sans CJK SC"/>
              </a:rPr>
              <a:t>2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: Hazard Ratio 1.74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(Goodenough et al.  J Am Coll Surg.2015)</a:t>
            </a:r>
            <a:endParaRPr lang="en-US" sz="1200" b="0" i="1" strike="noStrike" spc="-1" dirty="0">
              <a:solidFill>
                <a:schemeClr val="tx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BMI: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l’unico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fattore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di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rischio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significativo</a:t>
            </a:r>
            <a:r>
              <a:rPr lang="en-US" sz="2000" b="0" strike="noStrike" spc="-1" dirty="0">
                <a:solidFill>
                  <a:schemeClr val="tx1"/>
                </a:solidFill>
                <a:ea typeface="Noto Sans CJK SC"/>
              </a:rPr>
              <a:t> in un trial </a:t>
            </a:r>
            <a:r>
              <a:rPr lang="en-US" sz="2000" b="0" strike="noStrike" spc="-1" dirty="0" err="1">
                <a:solidFill>
                  <a:schemeClr val="tx1"/>
                </a:solidFill>
                <a:ea typeface="Noto Sans CJK SC"/>
              </a:rPr>
              <a:t>prospettico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</a:t>
            </a:r>
            <a:r>
              <a:rPr lang="en-US" sz="1200" b="0" i="1" strike="noStrike" spc="-1" dirty="0" err="1">
                <a:solidFill>
                  <a:schemeClr val="tx1"/>
                </a:solidFill>
                <a:ea typeface="Noto Sans CJK SC"/>
              </a:rPr>
              <a:t>Veljkovic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 et al. J Am Coll Surg.2010)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>
                <a:solidFill>
                  <a:schemeClr val="tx1"/>
                </a:solidFill>
              </a:rPr>
              <a:t>60% </a:t>
            </a:r>
            <a:r>
              <a:rPr lang="en-US" spc="-1" dirty="0" err="1">
                <a:solidFill>
                  <a:schemeClr val="tx1"/>
                </a:solidFill>
              </a:rPr>
              <a:t>dei</a:t>
            </a:r>
            <a:r>
              <a:rPr lang="en-US" spc="-1" dirty="0">
                <a:solidFill>
                  <a:schemeClr val="tx1"/>
                </a:solidFill>
              </a:rPr>
              <a:t> </a:t>
            </a:r>
            <a:r>
              <a:rPr lang="en-US" spc="-1" dirty="0" err="1">
                <a:solidFill>
                  <a:schemeClr val="tx1"/>
                </a:solidFill>
              </a:rPr>
              <a:t>pazienti</a:t>
            </a:r>
            <a:r>
              <a:rPr lang="en-US" spc="-1" dirty="0">
                <a:solidFill>
                  <a:schemeClr val="tx1"/>
                </a:solidFill>
              </a:rPr>
              <a:t> </a:t>
            </a:r>
            <a:r>
              <a:rPr lang="en-US" spc="-1" dirty="0" err="1">
                <a:solidFill>
                  <a:schemeClr val="tx1"/>
                </a:solidFill>
              </a:rPr>
              <a:t>operati</a:t>
            </a:r>
            <a:r>
              <a:rPr lang="en-US" spc="-1" dirty="0">
                <a:solidFill>
                  <a:schemeClr val="tx1"/>
                </a:solidFill>
              </a:rPr>
              <a:t> per </a:t>
            </a:r>
            <a:r>
              <a:rPr lang="en-US" spc="-1" dirty="0" err="1">
                <a:solidFill>
                  <a:schemeClr val="tx1"/>
                </a:solidFill>
              </a:rPr>
              <a:t>laparocele</a:t>
            </a:r>
            <a:r>
              <a:rPr lang="en-US" spc="-1" dirty="0">
                <a:solidFill>
                  <a:schemeClr val="tx1"/>
                </a:solidFill>
              </a:rPr>
              <a:t> </a:t>
            </a:r>
            <a:r>
              <a:rPr lang="en-US" spc="-1" dirty="0" err="1">
                <a:solidFill>
                  <a:schemeClr val="tx1"/>
                </a:solidFill>
              </a:rPr>
              <a:t>è</a:t>
            </a:r>
            <a:r>
              <a:rPr lang="en-US" spc="-1" dirty="0">
                <a:solidFill>
                  <a:schemeClr val="tx1"/>
                </a:solidFill>
              </a:rPr>
              <a:t> affetto da </a:t>
            </a:r>
            <a:r>
              <a:rPr lang="en-US" spc="-1" dirty="0" err="1">
                <a:solidFill>
                  <a:schemeClr val="tx1"/>
                </a:solidFill>
              </a:rPr>
              <a:t>obesità</a:t>
            </a:r>
            <a:endParaRPr lang="en-US" spc="-1" dirty="0">
              <a:solidFill>
                <a:schemeClr val="tx1"/>
              </a:solidFill>
            </a:endParaRPr>
          </a:p>
          <a:p>
            <a:pPr marL="0" indent="0"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r>
              <a:rPr lang="en-US" sz="2000" i="1" spc="-1" dirty="0">
                <a:solidFill>
                  <a:schemeClr val="tx1"/>
                </a:solidFill>
              </a:rPr>
              <a:t>									</a:t>
            </a:r>
            <a:r>
              <a:rPr lang="en-US" sz="1300" i="1" spc="-1" dirty="0">
                <a:solidFill>
                  <a:schemeClr val="tx1"/>
                </a:solidFill>
              </a:rPr>
              <a:t>(</a:t>
            </a:r>
            <a:r>
              <a:rPr lang="en-US" sz="1300" i="1" spc="-1" dirty="0" err="1">
                <a:solidFill>
                  <a:schemeClr val="tx1"/>
                </a:solidFill>
              </a:rPr>
              <a:t>Regner</a:t>
            </a:r>
            <a:r>
              <a:rPr lang="en-US" sz="1300" i="1" spc="-1" dirty="0">
                <a:solidFill>
                  <a:schemeClr val="tx1"/>
                </a:solidFill>
              </a:rPr>
              <a:t> et al.  Am J Surg .2015)</a:t>
            </a:r>
          </a:p>
          <a:p>
            <a:pPr marL="0" indent="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endParaRPr lang="en-US" spc="-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8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D068F-CB19-99B4-CA59-006CFEAB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113B88-6290-17A0-493E-E8C1BD46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655" y="27584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3">
                    <a:lumMod val="75000"/>
                  </a:schemeClr>
                </a:solidFill>
              </a:rPr>
              <a:t>OBESITA’ E RECIDIVE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21CE50-295A-CAE5-7F7E-07ABAEFB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633" y="2292867"/>
            <a:ext cx="10886294" cy="3760891"/>
          </a:xfrm>
        </p:spPr>
        <p:txBody>
          <a:bodyPr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chemeClr val="tx1"/>
                </a:solidFill>
              </a:rPr>
              <a:t>BMI </a:t>
            </a:r>
            <a:r>
              <a:rPr lang="en-US" b="0" strike="noStrike" spc="-1" dirty="0" err="1">
                <a:solidFill>
                  <a:schemeClr val="tx1"/>
                </a:solidFill>
              </a:rPr>
              <a:t>è</a:t>
            </a:r>
            <a:r>
              <a:rPr lang="en-US" b="0" strike="noStrike" spc="-1" dirty="0">
                <a:solidFill>
                  <a:schemeClr val="tx1"/>
                </a:solidFill>
              </a:rPr>
              <a:t> il </a:t>
            </a:r>
            <a:r>
              <a:rPr lang="en-US" b="0" strike="noStrike" spc="-1" dirty="0" err="1">
                <a:solidFill>
                  <a:schemeClr val="tx1"/>
                </a:solidFill>
              </a:rPr>
              <a:t>maggior</a:t>
            </a:r>
            <a:r>
              <a:rPr lang="en-US" b="0" strike="noStrike" spc="-1" dirty="0">
                <a:solidFill>
                  <a:schemeClr val="tx1"/>
                </a:solidFill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</a:rPr>
              <a:t>fattore</a:t>
            </a:r>
            <a:r>
              <a:rPr lang="en-US" b="0" strike="noStrike" spc="-1" dirty="0">
                <a:solidFill>
                  <a:schemeClr val="tx1"/>
                </a:solidFill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</a:rPr>
              <a:t>predittivo</a:t>
            </a:r>
            <a:r>
              <a:rPr lang="en-US" b="0" strike="noStrike" spc="-1" dirty="0">
                <a:solidFill>
                  <a:schemeClr val="tx1"/>
                </a:solidFill>
              </a:rPr>
              <a:t> per </a:t>
            </a:r>
            <a:r>
              <a:rPr lang="en-US" b="0" strike="noStrike" spc="-1" dirty="0" err="1">
                <a:solidFill>
                  <a:schemeClr val="tx1"/>
                </a:solidFill>
              </a:rPr>
              <a:t>recidiva</a:t>
            </a:r>
            <a:r>
              <a:rPr lang="en-US" b="0" strike="noStrike" spc="-1" dirty="0">
                <a:solidFill>
                  <a:schemeClr val="tx1"/>
                </a:solidFill>
              </a:rPr>
              <a:t> [RR=1.1 per </a:t>
            </a:r>
            <a:r>
              <a:rPr lang="en-US" b="0" strike="noStrike" spc="-1" dirty="0" err="1">
                <a:solidFill>
                  <a:schemeClr val="tx1"/>
                </a:solidFill>
              </a:rPr>
              <a:t>unità</a:t>
            </a:r>
            <a:r>
              <a:rPr lang="en-US" b="0" strike="noStrike" spc="-1" dirty="0">
                <a:solidFill>
                  <a:schemeClr val="tx1"/>
                </a:solidFill>
              </a:rPr>
              <a:t> BMI sopra il </a:t>
            </a:r>
            <a:r>
              <a:rPr lang="en-US" b="0" strike="noStrike" spc="-1" dirty="0" err="1">
                <a:solidFill>
                  <a:schemeClr val="tx1"/>
                </a:solidFill>
              </a:rPr>
              <a:t>normale</a:t>
            </a:r>
            <a:r>
              <a:rPr lang="en-US" b="0" strike="noStrike" spc="-1" dirty="0">
                <a:solidFill>
                  <a:schemeClr val="tx1"/>
                </a:solidFill>
              </a:rPr>
              <a:t> (p=0.01)]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</a:rPr>
              <a:t>(Sauerland et al. Hernia. 2004)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BMI &gt;28 kg/m</a:t>
            </a:r>
            <a:r>
              <a:rPr lang="en-US" b="0" strike="noStrike" spc="-1" baseline="33000" dirty="0">
                <a:solidFill>
                  <a:schemeClr val="tx1"/>
                </a:solidFill>
                <a:ea typeface="Noto Sans CJK SC"/>
              </a:rPr>
              <a:t>2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aumenta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il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tasso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di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recidiva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dopo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riparazione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con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protesi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(Anthony et al. World J Surg. 2000)</a:t>
            </a:r>
            <a:endParaRPr lang="en-US" sz="1200" b="0" i="1" strike="noStrike" spc="-1" dirty="0">
              <a:solidFill>
                <a:schemeClr val="tx1"/>
              </a:solidFill>
            </a:endParaRP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BMI &gt;40 kg/m</a:t>
            </a:r>
            <a:r>
              <a:rPr lang="en-US" b="0" strike="noStrike" spc="-1" baseline="33000" dirty="0">
                <a:solidFill>
                  <a:schemeClr val="tx1"/>
                </a:solidFill>
                <a:ea typeface="Noto Sans CJK SC"/>
              </a:rPr>
              <a:t>2: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tasso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di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recidiva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quasi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triplo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[8.3% Vs. 2.9%  (p=0.003)]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en-US" sz="2200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</a:t>
            </a:r>
            <a:r>
              <a:rPr lang="en-US" sz="1200" b="0" i="1" strike="noStrike" spc="-1" dirty="0" err="1">
                <a:solidFill>
                  <a:schemeClr val="tx1"/>
                </a:solidFill>
                <a:ea typeface="Noto Sans CJK SC"/>
              </a:rPr>
              <a:t>Tsereteli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 et al.</a:t>
            </a:r>
            <a:r>
              <a:rPr lang="en-US" sz="1200" i="1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Hernia. 2008)</a:t>
            </a:r>
          </a:p>
          <a:p>
            <a:pPr marL="216000" indent="-21600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Reinterventi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per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laparocele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nei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pazienti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 </a:t>
            </a:r>
            <a:r>
              <a:rPr lang="en-US" b="0" strike="noStrike" spc="-1" dirty="0" err="1">
                <a:solidFill>
                  <a:schemeClr val="tx1"/>
                </a:solidFill>
                <a:ea typeface="Noto Sans CJK SC"/>
              </a:rPr>
              <a:t>bariatrici</a:t>
            </a:r>
            <a:r>
              <a:rPr lang="en-US" b="0" strike="noStrike" spc="-1" dirty="0">
                <a:solidFill>
                  <a:schemeClr val="tx1"/>
                </a:solidFill>
                <a:ea typeface="Noto Sans CJK SC"/>
              </a:rPr>
              <a:t>: 23.3%</a:t>
            </a:r>
          </a:p>
          <a:p>
            <a:pPr marL="0" indent="0"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r>
              <a:rPr lang="en-US" sz="2200" b="0" strike="noStrike" spc="-1" dirty="0">
                <a:solidFill>
                  <a:schemeClr val="tx1"/>
                </a:solidFill>
              </a:rPr>
              <a:t>									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(Moszkowicz et al. </a:t>
            </a:r>
            <a:r>
              <a:rPr lang="en-US" sz="1200" b="0" i="1" strike="noStrike" spc="-1" dirty="0" err="1">
                <a:solidFill>
                  <a:schemeClr val="tx1"/>
                </a:solidFill>
                <a:ea typeface="Noto Sans CJK SC"/>
              </a:rPr>
              <a:t>Obes</a:t>
            </a:r>
            <a:r>
              <a:rPr lang="en-US" sz="1200" b="0" i="1" strike="noStrike" spc="-1" dirty="0">
                <a:solidFill>
                  <a:schemeClr val="tx1"/>
                </a:solidFill>
                <a:ea typeface="Noto Sans CJK SC"/>
              </a:rPr>
              <a:t> Surg 2021)</a:t>
            </a:r>
          </a:p>
          <a:p>
            <a:pPr marL="0" indent="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endParaRPr lang="en-US" sz="2200" b="0" strike="noStrike" spc="-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Clr>
                <a:srgbClr val="000000"/>
              </a:buClr>
              <a:buSzPct val="45000"/>
              <a:buNone/>
            </a:pPr>
            <a:endParaRPr lang="en-US" sz="2200" b="0" strike="noStrike" spc="-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96720-916F-DBB8-C235-076B1E2E8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438776"/>
            <a:ext cx="10058400" cy="1450757"/>
          </a:xfrm>
        </p:spPr>
        <p:txBody>
          <a:bodyPr/>
          <a:lstStyle/>
          <a:p>
            <a:r>
              <a:rPr lang="it-IT" dirty="0"/>
              <a:t>In letteratura…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7D6BFD4-0D54-1BC8-BA12-D42FBE4BA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48" y="383538"/>
            <a:ext cx="3867186" cy="19540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24CF5B2-3F69-E0CF-7EA3-6DFB8A1DE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86" y="1117449"/>
            <a:ext cx="6361380" cy="19540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927A8E-A21C-C2FA-BFC0-1859349B1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36" y="2585846"/>
            <a:ext cx="5680364" cy="19345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2F2F54A-51B4-CD18-497D-70383A44120B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181243" y="4203536"/>
            <a:ext cx="6039448" cy="2335810"/>
          </a:xfrm>
          <a:prstGeom prst="rect">
            <a:avLst/>
          </a:prstGeom>
          <a:ln w="0">
            <a:solidFill>
              <a:schemeClr val="accent1"/>
            </a:solidFill>
          </a:ln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BED8E7-9674-BA0E-A442-65BD7705BB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5484700"/>
            <a:ext cx="6039448" cy="13106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136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071C6-167D-A1A9-595E-7520B1979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59F2B1B2-0F3F-A7D1-7E7C-11B04E5C4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" y="114973"/>
            <a:ext cx="4985598" cy="172768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FB7B6A4-93E4-9101-6AFE-668BB606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4"/>
          <a:stretch/>
        </p:blipFill>
        <p:spPr>
          <a:xfrm>
            <a:off x="6788074" y="114973"/>
            <a:ext cx="5107651" cy="28160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3E041D-4ADB-0883-D921-534E19B93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049"/>
            <a:ext cx="6070601" cy="172768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822A98A-1A1B-A293-70DE-B7B1266D7A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90" y="5027258"/>
            <a:ext cx="7772400" cy="157876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3D8479D1-6294-BEE5-44AE-94CD19F395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8" y="2286000"/>
            <a:ext cx="6919191" cy="121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91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C07923D-E059-5F6C-C215-250E24D9A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19429"/>
              </p:ext>
            </p:extLst>
          </p:nvPr>
        </p:nvGraphicFramePr>
        <p:xfrm>
          <a:off x="214673" y="2659419"/>
          <a:ext cx="5881326" cy="2499468"/>
        </p:xfrm>
        <a:graphic>
          <a:graphicData uri="http://schemas.openxmlformats.org/drawingml/2006/table">
            <a:tbl>
              <a:tblPr/>
              <a:tblGrid>
                <a:gridCol w="1470870">
                  <a:extLst>
                    <a:ext uri="{9D8B030D-6E8A-4147-A177-3AD203B41FA5}">
                      <a16:colId xmlns:a16="http://schemas.microsoft.com/office/drawing/2014/main" val="18126466"/>
                    </a:ext>
                  </a:extLst>
                </a:gridCol>
                <a:gridCol w="1769135">
                  <a:extLst>
                    <a:ext uri="{9D8B030D-6E8A-4147-A177-3AD203B41FA5}">
                      <a16:colId xmlns:a16="http://schemas.microsoft.com/office/drawing/2014/main" val="3091086396"/>
                    </a:ext>
                  </a:extLst>
                </a:gridCol>
                <a:gridCol w="1796055">
                  <a:extLst>
                    <a:ext uri="{9D8B030D-6E8A-4147-A177-3AD203B41FA5}">
                      <a16:colId xmlns:a16="http://schemas.microsoft.com/office/drawing/2014/main" val="2828775662"/>
                    </a:ext>
                  </a:extLst>
                </a:gridCol>
                <a:gridCol w="845266">
                  <a:extLst>
                    <a:ext uri="{9D8B030D-6E8A-4147-A177-3AD203B41FA5}">
                      <a16:colId xmlns:a16="http://schemas.microsoft.com/office/drawing/2014/main" val="3926592523"/>
                    </a:ext>
                  </a:extLst>
                </a:gridCol>
              </a:tblGrid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IPOM concomitante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IPOM differita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119076"/>
                  </a:ext>
                </a:extLst>
              </a:tr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Tempo operatorio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51,7±26,6 min (30-120)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38,9±21,5 min (25-110)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 &lt; 0.05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285556"/>
                  </a:ext>
                </a:extLst>
              </a:tr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Degenza 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2.0±2.7 days (1-5)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2.8±1.9 days (1-4)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n.s.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90743"/>
                  </a:ext>
                </a:extLst>
              </a:tr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Sieroma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4/30, 13.3%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10/170, 5.9%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 &lt; 0.05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169837"/>
                  </a:ext>
                </a:extLst>
              </a:tr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Recidiva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1/30, 3.3%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4/170, 2.4%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n.s.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24432"/>
                  </a:ext>
                </a:extLst>
              </a:tr>
              <a:tr h="328643"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Bulging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3/30, 10.0%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4/170, 2.4%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Wingdings" panose="05000000000000000000" pitchFamily="2" charset="2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6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p</a:t>
                      </a:r>
                      <a:r>
                        <a:rPr kumimoji="0" lang="it-IT" altLang="it-IT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PGothic" panose="020B0600070205080204" pitchFamily="34" charset="-128"/>
                        </a:rPr>
                        <a:t> = 0.23</a:t>
                      </a:r>
                    </a:p>
                  </a:txBody>
                  <a:tcPr marL="91446" marR="91446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35072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01CFBE1D-CF3B-7EDA-8115-F4DCEBA41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4" y="332509"/>
            <a:ext cx="6324433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E2821E2-C990-4F03-ED8F-7EFE7519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61" y="1506465"/>
            <a:ext cx="5795639" cy="320573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D8C5316-E4AF-648F-3BE0-EAC274251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3" y="5541562"/>
            <a:ext cx="11349331" cy="10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6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104CF-D34A-4194-7B9F-2ABCD30B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DECIDERE?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672513-681F-AA1B-9AD2-32E3BA34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625" y="2320527"/>
            <a:ext cx="4639736" cy="736282"/>
          </a:xfrm>
        </p:spPr>
        <p:txBody>
          <a:bodyPr/>
          <a:lstStyle/>
          <a:p>
            <a:r>
              <a:rPr lang="it-IT" dirty="0"/>
              <a:t>CARATTERISTICHE DEL PAZIENTE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F4A8121D-255D-CD0A-B701-B25DC7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3056809"/>
            <a:ext cx="4639736" cy="2910821"/>
          </a:xfrm>
        </p:spPr>
        <p:txBody>
          <a:bodyPr/>
          <a:lstStyle/>
          <a:p>
            <a:r>
              <a:rPr lang="it-IT" dirty="0"/>
              <a:t>CLASSE DI BMI</a:t>
            </a:r>
          </a:p>
          <a:p>
            <a:r>
              <a:rPr lang="it-IT" dirty="0"/>
              <a:t>ALTRE COMORBILITA’</a:t>
            </a:r>
          </a:p>
          <a:p>
            <a:r>
              <a:rPr lang="it-IT" dirty="0"/>
              <a:t>RISCHIO ANESTESIOLOGICO</a:t>
            </a:r>
          </a:p>
          <a:p>
            <a:r>
              <a:rPr lang="it-IT" dirty="0"/>
              <a:t>INTERVENTO BARIATRICO PROPOSTO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5B7BF58-BD0B-AE46-39BE-476EEF62D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80963" y="2320527"/>
            <a:ext cx="4639736" cy="736282"/>
          </a:xfrm>
        </p:spPr>
        <p:txBody>
          <a:bodyPr/>
          <a:lstStyle/>
          <a:p>
            <a:r>
              <a:rPr lang="it-IT" dirty="0"/>
              <a:t>CARATTERISTICHE DELL’ERNIA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6EA6BCAE-B9A7-F7C3-AF89-8A88F6CC8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52264" y="3279102"/>
            <a:ext cx="4639736" cy="2910821"/>
          </a:xfrm>
        </p:spPr>
        <p:txBody>
          <a:bodyPr/>
          <a:lstStyle/>
          <a:p>
            <a:r>
              <a:rPr lang="it-IT" dirty="0"/>
              <a:t>DIMENSIONI </a:t>
            </a:r>
          </a:p>
          <a:p>
            <a:r>
              <a:rPr lang="it-IT" dirty="0"/>
              <a:t>SEDE</a:t>
            </a:r>
          </a:p>
          <a:p>
            <a:r>
              <a:rPr lang="it-IT" dirty="0"/>
              <a:t>CONTENUTO</a:t>
            </a:r>
          </a:p>
          <a:p>
            <a:r>
              <a:rPr lang="it-IT" dirty="0"/>
              <a:t>SINTOMI</a:t>
            </a:r>
          </a:p>
        </p:txBody>
      </p:sp>
      <p:pic>
        <p:nvPicPr>
          <p:cNvPr id="6146" name="Picture 2" descr="Logo SAGES grande – Dr. Juan Carlos Góngora | Cirugía ...">
            <a:extLst>
              <a:ext uri="{FF2B5EF4-FFF2-40B4-BE49-F238E27FC236}">
                <a16:creationId xmlns:a16="http://schemas.microsoft.com/office/drawing/2014/main" id="{E589282E-1DA2-1A3D-D9BA-8946D397F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04" y="6065228"/>
            <a:ext cx="1583152" cy="6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F9B7481-8B00-1618-252E-72827A7BB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230" y="176154"/>
            <a:ext cx="5436469" cy="19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3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AB597B-3F46-FB1D-F3E4-86987566F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6643"/>
            <a:ext cx="7963593" cy="1450757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PRIMA</a:t>
            </a:r>
            <a:r>
              <a:rPr lang="it-IT" dirty="0"/>
              <a:t> durante o dopo…?</a:t>
            </a:r>
            <a:br>
              <a:rPr lang="it-IT" dirty="0"/>
            </a:br>
            <a:r>
              <a:rPr lang="it-IT" sz="3600" dirty="0" err="1"/>
              <a:t>Hernia</a:t>
            </a:r>
            <a:r>
              <a:rPr lang="it-IT" sz="3600" dirty="0"/>
              <a:t> first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0E8628A-B197-EA65-B096-2FD3F486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971" y="2057400"/>
            <a:ext cx="4639736" cy="736282"/>
          </a:xfrm>
        </p:spPr>
        <p:txBody>
          <a:bodyPr/>
          <a:lstStyle/>
          <a:p>
            <a:pPr algn="ctr"/>
            <a:r>
              <a:rPr lang="it-IT" dirty="0"/>
              <a:t>PRO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C0E3186-2BD8-DA47-1490-D62E2F947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026" y="2880084"/>
            <a:ext cx="4639736" cy="1192966"/>
          </a:xfrm>
        </p:spPr>
        <p:txBody>
          <a:bodyPr>
            <a:normAutofit/>
          </a:bodyPr>
          <a:lstStyle/>
          <a:p>
            <a:r>
              <a:rPr lang="it-IT" sz="2200" dirty="0"/>
              <a:t>Riduzione rischio di complicanze di incarceramento e di occlusione post chirurgia bariatrica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B1D9D631-F7B3-6194-FEA5-9A922DA41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CONTRO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312EFB0-84F9-4487-83FF-F3C23958B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52264" y="2905812"/>
            <a:ext cx="4639736" cy="2910821"/>
          </a:xfrm>
        </p:spPr>
        <p:txBody>
          <a:bodyPr>
            <a:normAutofit/>
          </a:bodyPr>
          <a:lstStyle/>
          <a:p>
            <a:r>
              <a:rPr lang="it-IT" sz="2200" dirty="0"/>
              <a:t>Elevato rischio recidive</a:t>
            </a:r>
          </a:p>
          <a:p>
            <a:r>
              <a:rPr lang="it-IT" sz="2200" dirty="0"/>
              <a:t>Maggior rischio di recidiva con incarceramento o occlusione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C144EC-D842-632F-D91F-58F98BF4CB0A}"/>
              </a:ext>
            </a:extLst>
          </p:cNvPr>
          <p:cNvSpPr txBox="1"/>
          <p:nvPr/>
        </p:nvSpPr>
        <p:spPr>
          <a:xfrm>
            <a:off x="3723650" y="5234828"/>
            <a:ext cx="53372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Da considerare solo per ernie o laparoceli fortemente a rischio di complicanze o con episodi di incarceramento</a:t>
            </a:r>
          </a:p>
          <a:p>
            <a:endParaRPr lang="it-IT" sz="2200" dirty="0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A184881D-B781-52AA-1BAD-2014BB9AF56F}"/>
              </a:ext>
            </a:extLst>
          </p:cNvPr>
          <p:cNvSpPr/>
          <p:nvPr/>
        </p:nvSpPr>
        <p:spPr>
          <a:xfrm>
            <a:off x="2619894" y="5334000"/>
            <a:ext cx="997692" cy="33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 descr="Il timing perfetto per una campagna di equity crowdfunding">
            <a:extLst>
              <a:ext uri="{FF2B5EF4-FFF2-40B4-BE49-F238E27FC236}">
                <a16:creationId xmlns:a16="http://schemas.microsoft.com/office/drawing/2014/main" id="{65024D71-752E-98E4-CD26-2BF7BFE47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80" y="294753"/>
            <a:ext cx="3571180" cy="17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56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CEA46-B137-A5EE-1D2F-9809AB159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015680-6315-70D3-C9A0-D1BE1B84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9842"/>
            <a:ext cx="10058400" cy="1450757"/>
          </a:xfrm>
        </p:spPr>
        <p:txBody>
          <a:bodyPr>
            <a:normAutofit/>
          </a:bodyPr>
          <a:lstStyle/>
          <a:p>
            <a:r>
              <a:rPr lang="it-IT" dirty="0"/>
              <a:t>prima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</a:rPr>
              <a:t> DURANTE </a:t>
            </a:r>
            <a:r>
              <a:rPr lang="it-IT" dirty="0"/>
              <a:t>o dopo…?</a:t>
            </a:r>
            <a:br>
              <a:rPr lang="it-IT" dirty="0"/>
            </a:br>
            <a:r>
              <a:rPr lang="it-IT" dirty="0"/>
              <a:t>		</a:t>
            </a:r>
            <a:r>
              <a:rPr lang="it-IT" sz="3600" dirty="0"/>
              <a:t>Ernia concomitante a BS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503151-A707-59F8-10B9-C59B3D3B8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3045229" cy="736282"/>
          </a:xfrm>
          <a:ln>
            <a:noFill/>
          </a:ln>
        </p:spPr>
        <p:txBody>
          <a:bodyPr/>
          <a:lstStyle/>
          <a:p>
            <a:pPr algn="ctr"/>
            <a:r>
              <a:rPr lang="it-IT" dirty="0"/>
              <a:t>PRO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EFDDD6E-B4D5-0BFF-8CE4-DF6DD6598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026" y="3002705"/>
            <a:ext cx="4639736" cy="1336635"/>
          </a:xfrm>
        </p:spPr>
        <p:txBody>
          <a:bodyPr>
            <a:normAutofit/>
          </a:bodyPr>
          <a:lstStyle/>
          <a:p>
            <a:r>
              <a:rPr lang="it-IT" dirty="0"/>
              <a:t>Riduce rischio di complicanze occlusive post BS</a:t>
            </a:r>
          </a:p>
          <a:p>
            <a:r>
              <a:rPr lang="it-IT" dirty="0"/>
              <a:t>Unico intervento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7CBB4896-A30E-3DD2-85C3-FA44DD83C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09163" y="2066318"/>
            <a:ext cx="3383280" cy="736282"/>
          </a:xfrm>
          <a:ln>
            <a:noFill/>
          </a:ln>
        </p:spPr>
        <p:txBody>
          <a:bodyPr/>
          <a:lstStyle/>
          <a:p>
            <a:pPr algn="ctr"/>
            <a:r>
              <a:rPr lang="it-IT" dirty="0"/>
              <a:t>CONTRO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5F57C56-F626-2488-DD1C-F2E1D2720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52240" y="2966365"/>
            <a:ext cx="4639736" cy="1973945"/>
          </a:xfrm>
        </p:spPr>
        <p:txBody>
          <a:bodyPr>
            <a:normAutofit/>
          </a:bodyPr>
          <a:lstStyle/>
          <a:p>
            <a:r>
              <a:rPr lang="it-IT" dirty="0"/>
              <a:t>Sconsigliata la sutura diretta per difetti &gt;2cm per elevato rischio recidive precoci e con occlusione</a:t>
            </a:r>
          </a:p>
          <a:p>
            <a:r>
              <a:rPr lang="it-IT" dirty="0"/>
              <a:t>L’utilizzo di protesi è controverso per rischio contaminazione</a:t>
            </a:r>
          </a:p>
        </p:txBody>
      </p:sp>
      <p:sp>
        <p:nvSpPr>
          <p:cNvPr id="3" name="Freccia destra 2">
            <a:extLst>
              <a:ext uri="{FF2B5EF4-FFF2-40B4-BE49-F238E27FC236}">
                <a16:creationId xmlns:a16="http://schemas.microsoft.com/office/drawing/2014/main" id="{579D684A-87FB-6268-0D04-44E72B6A5FA8}"/>
              </a:ext>
            </a:extLst>
          </p:cNvPr>
          <p:cNvSpPr/>
          <p:nvPr/>
        </p:nvSpPr>
        <p:spPr>
          <a:xfrm>
            <a:off x="2619894" y="5334000"/>
            <a:ext cx="997692" cy="3378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A73DAC1-6024-93ED-7549-BEE1BCBD94CD}"/>
              </a:ext>
            </a:extLst>
          </p:cNvPr>
          <p:cNvSpPr txBox="1"/>
          <p:nvPr/>
        </p:nvSpPr>
        <p:spPr>
          <a:xfrm>
            <a:off x="3014249" y="5149333"/>
            <a:ext cx="62244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E’ da preferire se:</a:t>
            </a:r>
          </a:p>
          <a:p>
            <a:pPr algn="ctr"/>
            <a:r>
              <a:rPr lang="it-IT" sz="2200" dirty="0"/>
              <a:t>contenuto intestinale</a:t>
            </a:r>
          </a:p>
          <a:p>
            <a:pPr algn="ctr"/>
            <a:r>
              <a:rPr lang="it-IT" sz="2200" dirty="0"/>
              <a:t>Paziente sintomatico</a:t>
            </a:r>
          </a:p>
          <a:p>
            <a:pPr algn="ctr"/>
            <a:r>
              <a:rPr lang="it-IT" sz="2200" dirty="0"/>
              <a:t>BMI non troppo elevato e buon controllo comorbilità</a:t>
            </a:r>
          </a:p>
        </p:txBody>
      </p:sp>
      <p:pic>
        <p:nvPicPr>
          <p:cNvPr id="10" name="Picture 4" descr="Il timing perfetto per una campagna di equity crowdfunding">
            <a:extLst>
              <a:ext uri="{FF2B5EF4-FFF2-40B4-BE49-F238E27FC236}">
                <a16:creationId xmlns:a16="http://schemas.microsoft.com/office/drawing/2014/main" id="{9ADB24AA-E07B-FB16-2E33-8E1041F8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80" y="294753"/>
            <a:ext cx="3571180" cy="173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7045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5153</TotalTime>
  <Words>744</Words>
  <Application>Microsoft Macintosh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Calibri</vt:lpstr>
      <vt:lpstr>Noto Sans CJK SC</vt:lpstr>
      <vt:lpstr>Wingdings</vt:lpstr>
      <vt:lpstr>RetrospectVTI</vt:lpstr>
      <vt:lpstr>Presentazione standard di PowerPoint</vt:lpstr>
      <vt:lpstr>ERNIE DI PARETE E OBESITA’</vt:lpstr>
      <vt:lpstr>OBESITA’ E RECIDIVE</vt:lpstr>
      <vt:lpstr>In letteratura…</vt:lpstr>
      <vt:lpstr>Presentazione standard di PowerPoint</vt:lpstr>
      <vt:lpstr>Presentazione standard di PowerPoint</vt:lpstr>
      <vt:lpstr>COME DECIDERE?</vt:lpstr>
      <vt:lpstr>PRIMA durante o dopo…? Hernia first</vt:lpstr>
      <vt:lpstr>prima DURANTE o dopo…?   Ernia concomitante a BS</vt:lpstr>
      <vt:lpstr>Prima durante o DOPO…?     BS First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Elisa Galfrascoli</cp:lastModifiedBy>
  <cp:revision>110</cp:revision>
  <dcterms:created xsi:type="dcterms:W3CDTF">2022-02-27T17:36:31Z</dcterms:created>
  <dcterms:modified xsi:type="dcterms:W3CDTF">2024-10-27T10:24:20Z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